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50358" autoAdjust="0"/>
  </p:normalViewPr>
  <p:slideViewPr>
    <p:cSldViewPr>
      <p:cViewPr varScale="1">
        <p:scale>
          <a:sx n="35" d="100"/>
          <a:sy n="35" d="100"/>
        </p:scale>
        <p:origin x="-1506" y="-78"/>
      </p:cViewPr>
      <p:guideLst>
        <p:guide orient="horz" pos="2160"/>
        <p:guide pos="2880"/>
      </p:guideLst>
    </p:cSldViewPr>
  </p:slideViewPr>
  <p:notesTextViewPr>
    <p:cViewPr>
      <p:scale>
        <a:sx n="100" d="100"/>
        <a:sy n="100" d="100"/>
      </p:scale>
      <p:origin x="0" y="702"/>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tableStyles" Target="tableStyles.xml"/><Relationship Id="rId12" Type="http://schemas.openxmlformats.org/officeDocument/2006/relationships/presProps" Target="presProps.xml"/><Relationship Id="rId1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55" name=""/>
        <p:cNvGrpSpPr/>
        <p:nvPr/>
      </p:nvGrpSpPr>
      <p:grpSpPr>
        <a:xfrm>
          <a:off x="0" y="0"/>
          <a:ext cx="0" cy="0"/>
          <a:chOff x="0" y="0"/>
          <a:chExt cx="0" cy="0"/>
        </a:xfrm>
      </p:grpSpPr>
      <p:sp>
        <p:nvSpPr>
          <p:cNvPr id="1048676"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77"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D6B8674C-B4E0-4300-BF0B-42F5A5E681C4}" type="datetimeFigureOut">
              <a:rPr lang="en-US" smtClean="0"/>
            </a:fld>
            <a:endParaRPr lang="en-US"/>
          </a:p>
        </p:txBody>
      </p:sp>
      <p:sp>
        <p:nvSpPr>
          <p:cNvPr id="1048678"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79" name="Notes Placeholder 4"/>
          <p:cNvSpPr>
            <a:spLocks noGrp="1"/>
          </p:cNvSpPr>
          <p:nvPr>
            <p:ph type="body" sz="quarter" idx="3"/>
          </p:nvPr>
        </p:nvSpPr>
        <p:spPr>
          <a:xfrm>
            <a:off x="685800" y="4343400"/>
            <a:ext cx="5486400" cy="41148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0"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81"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17515C86-8043-4383-B6C1-225BC305BAA3}" type="slidenum">
              <a:rPr lang="en-US" smtClean="0"/>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5" name="Slide Image Placeholder 1"/>
          <p:cNvSpPr>
            <a:spLocks noChangeAspect="1" noRot="1" noGrp="1"/>
          </p:cNvSpPr>
          <p:nvPr>
            <p:ph type="sldImg"/>
          </p:nvPr>
        </p:nvSpPr>
        <p:spPr/>
      </p:sp>
      <p:sp>
        <p:nvSpPr>
          <p:cNvPr id="1048596" name="Notes Placeholder 2"/>
          <p:cNvSpPr>
            <a:spLocks noGrp="1"/>
          </p:cNvSpPr>
          <p:nvPr>
            <p:ph type="body" idx="1"/>
          </p:nvPr>
        </p:nvSpPr>
        <p:spPr/>
        <p:txBody>
          <a:bodyPr>
            <a:normAutofit/>
          </a:bodyPr>
          <a:p>
            <a:r>
              <a:rPr dirty="0" sz="1200" kern="1200" lang="en-US" smtClean="0">
                <a:solidFill>
                  <a:schemeClr val="tx1"/>
                </a:solidFill>
                <a:latin typeface="+mn-lt"/>
                <a:ea typeface="+mn-ea"/>
                <a:cs typeface="+mn-cs"/>
              </a:rPr>
              <a:t> </a:t>
            </a:r>
            <a:r>
              <a:rPr dirty="0" sz="1200" kern="1200" lang="en-US" err="1" smtClean="0">
                <a:solidFill>
                  <a:schemeClr val="tx1"/>
                </a:solidFill>
                <a:latin typeface="+mn-lt"/>
                <a:ea typeface="+mn-ea"/>
                <a:cs typeface="+mn-cs"/>
              </a:rPr>
              <a:t>Challa</a:t>
            </a:r>
            <a:r>
              <a:rPr dirty="0" sz="1200" kern="1200" lang="en-US" smtClean="0">
                <a:solidFill>
                  <a:schemeClr val="tx1"/>
                </a:solidFill>
                <a:latin typeface="+mn-lt"/>
                <a:ea typeface="+mn-ea"/>
                <a:cs typeface="+mn-cs"/>
              </a:rPr>
              <a:t> coffee shop intends to become not just a choice but a necessity for coffee lovers. It is determined to become a place where the coffee addicts will run to whenever they are trying to stay away from daily activities of life and just relax as they meet their friends or read books.  Considering the high demand for coffee that is growing, </a:t>
            </a:r>
            <a:r>
              <a:rPr dirty="0" sz="1200" kern="1200" lang="en-US" err="1" smtClean="0">
                <a:solidFill>
                  <a:schemeClr val="tx1"/>
                </a:solidFill>
                <a:latin typeface="+mn-lt"/>
                <a:ea typeface="+mn-ea"/>
                <a:cs typeface="+mn-cs"/>
              </a:rPr>
              <a:t>Challa</a:t>
            </a:r>
            <a:r>
              <a:rPr dirty="0" sz="1200" kern="1200" lang="en-US" smtClean="0">
                <a:solidFill>
                  <a:schemeClr val="tx1"/>
                </a:solidFill>
                <a:latin typeface="+mn-lt"/>
                <a:ea typeface="+mn-ea"/>
                <a:cs typeface="+mn-cs"/>
              </a:rPr>
              <a:t> coffee shop will take advantage of its closeness to a group of companies that within the range to build a good relationship with the workers so as to enhance generation of a repeat customer culture. </a:t>
            </a:r>
            <a:r>
              <a:rPr dirty="0" sz="1200" kern="1200" lang="en-US" err="1" smtClean="0">
                <a:solidFill>
                  <a:schemeClr val="tx1"/>
                </a:solidFill>
                <a:latin typeface="+mn-lt"/>
                <a:ea typeface="+mn-ea"/>
                <a:cs typeface="+mn-cs"/>
              </a:rPr>
              <a:t>Challa</a:t>
            </a:r>
            <a:r>
              <a:rPr dirty="0" sz="1200" kern="1200" lang="en-US" smtClean="0">
                <a:solidFill>
                  <a:schemeClr val="tx1"/>
                </a:solidFill>
                <a:latin typeface="+mn-lt"/>
                <a:ea typeface="+mn-ea"/>
                <a:cs typeface="+mn-cs"/>
              </a:rPr>
              <a:t> coffee shop is also determined to provide its customers with the best coffee in the area as well as other amenities like Wi-Fi to enable its customers to browse as and enjoy their visit. </a:t>
            </a:r>
            <a:endParaRPr dirty="0" lang="en-US"/>
          </a:p>
        </p:txBody>
      </p:sp>
      <p:sp>
        <p:nvSpPr>
          <p:cNvPr id="1048597" name="Slide Number Placeholder 3"/>
          <p:cNvSpPr>
            <a:spLocks noGrp="1"/>
          </p:cNvSpPr>
          <p:nvPr>
            <p:ph type="sldNum" sz="quarter" idx="10"/>
          </p:nvPr>
        </p:nvSpPr>
        <p:spPr/>
        <p:txBody>
          <a:bodyPr/>
          <a:p>
            <a:fld id="{17515C86-8043-4383-B6C1-225BC305BAA3}"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00" name="Slide Image Placeholder 1"/>
          <p:cNvSpPr>
            <a:spLocks noChangeAspect="1" noRot="1" noGrp="1"/>
          </p:cNvSpPr>
          <p:nvPr>
            <p:ph type="sldImg"/>
          </p:nvPr>
        </p:nvSpPr>
        <p:spPr/>
      </p:sp>
      <p:sp>
        <p:nvSpPr>
          <p:cNvPr id="1048601" name="Notes Placeholder 2"/>
          <p:cNvSpPr>
            <a:spLocks noGrp="1"/>
          </p:cNvSpPr>
          <p:nvPr>
            <p:ph type="body" idx="1"/>
          </p:nvPr>
        </p:nvSpPr>
        <p:spPr/>
        <p:txBody>
          <a:bodyPr>
            <a:normAutofit/>
          </a:bodyPr>
          <a:p>
            <a:pPr lvl="0"/>
            <a:r>
              <a:rPr dirty="0" sz="1200" kern="1200" lang="en-US" smtClean="0">
                <a:solidFill>
                  <a:schemeClr val="tx1"/>
                </a:solidFill>
                <a:latin typeface="+mn-lt"/>
                <a:ea typeface="+mn-ea"/>
                <a:cs typeface="+mn-cs"/>
              </a:rPr>
              <a:t>Objectives</a:t>
            </a:r>
          </a:p>
          <a:p>
            <a:pPr lvl="0"/>
            <a:r>
              <a:rPr dirty="0" sz="1200" kern="1200" lang="en-US" smtClean="0">
                <a:solidFill>
                  <a:schemeClr val="tx1"/>
                </a:solidFill>
                <a:latin typeface="+mn-lt"/>
                <a:ea typeface="+mn-ea"/>
                <a:cs typeface="+mn-cs"/>
              </a:rPr>
              <a:t>To become number one on the list of best coffee shops in the area</a:t>
            </a:r>
          </a:p>
          <a:p>
            <a:pPr lvl="0"/>
            <a:r>
              <a:rPr dirty="0" sz="1200" kern="1200" lang="en-US" smtClean="0">
                <a:solidFill>
                  <a:schemeClr val="tx1"/>
                </a:solidFill>
                <a:latin typeface="+mn-lt"/>
                <a:ea typeface="+mn-ea"/>
                <a:cs typeface="+mn-cs"/>
              </a:rPr>
              <a:t>Profit margin increase for the first two months of  business operation</a:t>
            </a:r>
          </a:p>
          <a:p>
            <a:pPr lvl="0"/>
            <a:r>
              <a:rPr dirty="0" sz="1200" kern="1200" lang="en-US" smtClean="0">
                <a:solidFill>
                  <a:schemeClr val="tx1"/>
                </a:solidFill>
                <a:latin typeface="+mn-lt"/>
                <a:ea typeface="+mn-ea"/>
                <a:cs typeface="+mn-cs"/>
              </a:rPr>
              <a:t>Ensure that it maintains a gross margin of 68%</a:t>
            </a:r>
          </a:p>
          <a:p>
            <a:endParaRPr dirty="0" lang="en-US" smtClean="0"/>
          </a:p>
          <a:p>
            <a:pPr algn="l" defTabSz="914400" eaLnBrk="1" fontAlgn="auto" hangingPunct="1" indent="0" latinLnBrk="0" lvl="0" marL="0" marR="0" rtl="0">
              <a:lnSpc>
                <a:spcPct val="100000"/>
              </a:lnSpc>
              <a:spcBef>
                <a:spcPts val="0"/>
              </a:spcBef>
              <a:spcAft>
                <a:spcPts val="0"/>
              </a:spcAft>
              <a:buClrTx/>
              <a:buSzTx/>
              <a:buFontTx/>
              <a:buNone/>
            </a:pPr>
            <a:r>
              <a:rPr b="0" dirty="0" sz="1200" lang="en-US" smtClean="0">
                <a:latin typeface="Times New Roman" pitchFamily="18" charset="0"/>
                <a:cs typeface="Times New Roman" pitchFamily="18" charset="0"/>
              </a:rPr>
              <a:t>Factors to consider enhancing success</a:t>
            </a:r>
          </a:p>
          <a:p>
            <a:pPr lvl="0"/>
            <a:endParaRPr dirty="0" sz="1200" kern="1200" lang="en-US" smtClean="0">
              <a:solidFill>
                <a:schemeClr val="tx1"/>
              </a:solidFill>
              <a:latin typeface="+mn-lt"/>
              <a:ea typeface="+mn-ea"/>
              <a:cs typeface="+mn-cs"/>
            </a:endParaRPr>
          </a:p>
          <a:p>
            <a:pPr lvl="0"/>
            <a:r>
              <a:rPr dirty="0" sz="1200" kern="1200" lang="en-US" smtClean="0">
                <a:solidFill>
                  <a:schemeClr val="tx1"/>
                </a:solidFill>
                <a:latin typeface="+mn-lt"/>
                <a:ea typeface="+mn-ea"/>
                <a:cs typeface="+mn-cs"/>
              </a:rPr>
              <a:t>Ensure that the design of the shop will visually impressive and attractive to the customers so that they will come in plenty. This will increase sales.</a:t>
            </a:r>
          </a:p>
          <a:p>
            <a:r>
              <a:rPr dirty="0" sz="1200" kern="1200" lang="en-US" smtClean="0">
                <a:solidFill>
                  <a:schemeClr val="tx1"/>
                </a:solidFill>
                <a:latin typeface="+mn-lt"/>
                <a:ea typeface="+mn-ea"/>
                <a:cs typeface="+mn-cs"/>
              </a:rPr>
              <a:t>Ensuring that there are excellent marketing strategies that would help build </a:t>
            </a:r>
          </a:p>
          <a:p>
            <a:endParaRPr dirty="0" lang="en-US"/>
          </a:p>
        </p:txBody>
      </p:sp>
      <p:sp>
        <p:nvSpPr>
          <p:cNvPr id="1048602" name="Slide Number Placeholder 3"/>
          <p:cNvSpPr>
            <a:spLocks noGrp="1"/>
          </p:cNvSpPr>
          <p:nvPr>
            <p:ph type="sldNum" sz="quarter" idx="10"/>
          </p:nvPr>
        </p:nvSpPr>
        <p:spPr/>
        <p:txBody>
          <a:bodyPr/>
          <a:p>
            <a:fld id="{17515C86-8043-4383-B6C1-225BC305BAA3}"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5" name="Slide Image Placeholder 1"/>
          <p:cNvSpPr>
            <a:spLocks noChangeAspect="1" noRot="1" noGrp="1"/>
          </p:cNvSpPr>
          <p:nvPr>
            <p:ph type="sldImg"/>
          </p:nvPr>
        </p:nvSpPr>
        <p:spPr/>
      </p:sp>
      <p:sp>
        <p:nvSpPr>
          <p:cNvPr id="1048606" name="Notes Placeholder 2"/>
          <p:cNvSpPr>
            <a:spLocks noGrp="1"/>
          </p:cNvSpPr>
          <p:nvPr>
            <p:ph type="body" idx="1"/>
          </p:nvPr>
        </p:nvSpPr>
        <p:spPr/>
        <p:txBody>
          <a:bodyPr>
            <a:normAutofit/>
          </a:bodyPr>
          <a:p>
            <a:pPr lvl="0"/>
            <a:endParaRPr dirty="0" sz="1200" kern="1200" lang="en-US" smtClean="0">
              <a:solidFill>
                <a:schemeClr val="tx1"/>
              </a:solidFill>
              <a:latin typeface="+mn-lt"/>
              <a:ea typeface="+mn-ea"/>
              <a:cs typeface="+mn-cs"/>
            </a:endParaRPr>
          </a:p>
          <a:p>
            <a:endParaRPr dirty="0" sz="1200" kern="1200" lang="en-US" smtClean="0">
              <a:solidFill>
                <a:schemeClr val="tx1"/>
              </a:solidFill>
              <a:latin typeface="+mn-lt"/>
              <a:ea typeface="+mn-ea"/>
              <a:cs typeface="+mn-cs"/>
            </a:endParaRPr>
          </a:p>
          <a:p>
            <a:pPr algn="l" defTabSz="914400" eaLnBrk="1" fontAlgn="auto" hangingPunct="1" indent="0" latinLnBrk="0" lvl="1" marL="0" marR="0" rtl="0">
              <a:lnSpc>
                <a:spcPct val="100000"/>
              </a:lnSpc>
              <a:spcBef>
                <a:spcPts val="0"/>
              </a:spcBef>
              <a:spcAft>
                <a:spcPts val="0"/>
              </a:spcAft>
              <a:buClrTx/>
              <a:buSzTx/>
              <a:buFontTx/>
              <a:buNone/>
            </a:pPr>
            <a:r>
              <a:rPr b="0" dirty="0" sz="2400" lang="en-US" smtClean="0">
                <a:latin typeface="Times New Roman" pitchFamily="18" charset="0"/>
                <a:cs typeface="Times New Roman" pitchFamily="18" charset="0"/>
              </a:rPr>
              <a:t>Coffee shop mission </a:t>
            </a:r>
          </a:p>
          <a:p>
            <a:endParaRPr dirty="0" sz="1200" kern="1200" lang="en-US" smtClean="0">
              <a:solidFill>
                <a:schemeClr val="tx1"/>
              </a:solidFill>
              <a:latin typeface="+mn-lt"/>
              <a:ea typeface="+mn-ea"/>
              <a:cs typeface="+mn-cs"/>
            </a:endParaRPr>
          </a:p>
          <a:p>
            <a:r>
              <a:rPr dirty="0" sz="1200" kern="1200" lang="en-US" err="1" smtClean="0">
                <a:solidFill>
                  <a:schemeClr val="tx1"/>
                </a:solidFill>
                <a:latin typeface="+mn-lt"/>
                <a:ea typeface="+mn-ea"/>
                <a:cs typeface="+mn-cs"/>
              </a:rPr>
              <a:t>Challa</a:t>
            </a:r>
            <a:r>
              <a:rPr dirty="0" sz="1200" kern="1200" lang="en-US" smtClean="0">
                <a:solidFill>
                  <a:schemeClr val="tx1"/>
                </a:solidFill>
                <a:latin typeface="+mn-lt"/>
                <a:ea typeface="+mn-ea"/>
                <a:cs typeface="+mn-cs"/>
              </a:rPr>
              <a:t> will be determined to making customers comfortable when they visit the coffee shop. </a:t>
            </a:r>
          </a:p>
          <a:p>
            <a:endParaRPr dirty="0" sz="1200" kern="1200" lang="en-US" smtClean="0">
              <a:solidFill>
                <a:schemeClr val="tx1"/>
              </a:solidFill>
              <a:latin typeface="+mn-lt"/>
              <a:ea typeface="+mn-ea"/>
              <a:cs typeface="+mn-cs"/>
            </a:endParaRPr>
          </a:p>
          <a:p>
            <a:pPr algn="l" defTabSz="914400" eaLnBrk="1" fontAlgn="auto" hangingPunct="1" indent="0" latinLnBrk="0" lvl="1" marL="0" marR="0" rtl="0">
              <a:lnSpc>
                <a:spcPct val="100000"/>
              </a:lnSpc>
              <a:spcBef>
                <a:spcPts val="0"/>
              </a:spcBef>
              <a:spcAft>
                <a:spcPts val="0"/>
              </a:spcAft>
              <a:buClrTx/>
              <a:buSzTx/>
              <a:buFontTx/>
              <a:buNone/>
            </a:pPr>
            <a:r>
              <a:rPr b="0" dirty="0" sz="2400" lang="en-US" smtClean="0">
                <a:latin typeface="Times New Roman" pitchFamily="18" charset="0"/>
                <a:cs typeface="Times New Roman" pitchFamily="18" charset="0"/>
              </a:rPr>
              <a:t>Company summary</a:t>
            </a:r>
          </a:p>
          <a:p>
            <a:pPr algn="l" defTabSz="914400" eaLnBrk="1" fontAlgn="auto" hangingPunct="1" indent="0" latinLnBrk="0" lvl="1" marL="0" marR="0" rtl="0">
              <a:lnSpc>
                <a:spcPct val="100000"/>
              </a:lnSpc>
              <a:spcBef>
                <a:spcPts val="0"/>
              </a:spcBef>
              <a:spcAft>
                <a:spcPts val="0"/>
              </a:spcAft>
              <a:buClrTx/>
              <a:buSzTx/>
              <a:buFontTx/>
              <a:buNone/>
            </a:pPr>
            <a:endParaRPr b="0" dirty="0" sz="2400" lang="en-US" smtClean="0">
              <a:latin typeface="Times New Roman" pitchFamily="18" charset="0"/>
              <a:cs typeface="Times New Roman" pitchFamily="18" charset="0"/>
            </a:endParaRPr>
          </a:p>
          <a:p>
            <a:r>
              <a:rPr dirty="0" sz="1200" kern="1200" lang="en-US" err="1" smtClean="0">
                <a:solidFill>
                  <a:schemeClr val="tx1"/>
                </a:solidFill>
                <a:latin typeface="+mn-lt"/>
                <a:ea typeface="+mn-ea"/>
                <a:cs typeface="+mn-cs"/>
              </a:rPr>
              <a:t>Challa</a:t>
            </a:r>
            <a:r>
              <a:rPr dirty="0" sz="1200" kern="1200" lang="en-US" smtClean="0">
                <a:solidFill>
                  <a:schemeClr val="tx1"/>
                </a:solidFill>
                <a:latin typeface="+mn-lt"/>
                <a:ea typeface="+mn-ea"/>
                <a:cs typeface="+mn-cs"/>
              </a:rPr>
              <a:t> coffee shop sells coffee as well as other beverages. It also sells snacks. </a:t>
            </a:r>
          </a:p>
          <a:p>
            <a:endParaRPr dirty="0" lang="en-US"/>
          </a:p>
        </p:txBody>
      </p:sp>
      <p:sp>
        <p:nvSpPr>
          <p:cNvPr id="1048607" name="Slide Number Placeholder 3"/>
          <p:cNvSpPr>
            <a:spLocks noGrp="1"/>
          </p:cNvSpPr>
          <p:nvPr>
            <p:ph type="sldNum" sz="quarter" idx="10"/>
          </p:nvPr>
        </p:nvSpPr>
        <p:spPr/>
        <p:txBody>
          <a:bodyPr/>
          <a:p>
            <a:fld id="{17515C86-8043-4383-B6C1-225BC305BAA3}"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10" name="Slide Image Placeholder 1"/>
          <p:cNvSpPr>
            <a:spLocks noChangeAspect="1" noRot="1" noGrp="1"/>
          </p:cNvSpPr>
          <p:nvPr>
            <p:ph type="sldImg"/>
          </p:nvPr>
        </p:nvSpPr>
        <p:spPr/>
      </p:sp>
      <p:sp>
        <p:nvSpPr>
          <p:cNvPr id="1048611" name="Notes Placeholder 2"/>
          <p:cNvSpPr>
            <a:spLocks noGrp="1"/>
          </p:cNvSpPr>
          <p:nvPr>
            <p:ph type="body" idx="1"/>
          </p:nvPr>
        </p:nvSpPr>
        <p:spPr/>
        <p:txBody>
          <a:bodyPr>
            <a:normAutofit/>
          </a:bodyPr>
          <a:p>
            <a:r>
              <a:rPr dirty="0" lang="en-US" smtClean="0"/>
              <a:t>Company ownership</a:t>
            </a:r>
          </a:p>
          <a:p>
            <a:r>
              <a:rPr dirty="0" sz="1200" kern="1200" lang="en-US" smtClean="0">
                <a:solidFill>
                  <a:schemeClr val="tx1"/>
                </a:solidFill>
                <a:latin typeface="+mn-lt"/>
                <a:ea typeface="+mn-ea"/>
                <a:cs typeface="+mn-cs"/>
              </a:rPr>
              <a:t>The company is registered as partnership in the California state. There are only to individuals that are major investors in the company and the rest have small percentages of shares. </a:t>
            </a:r>
          </a:p>
          <a:p>
            <a:endParaRPr dirty="0" lang="en-US" smtClean="0"/>
          </a:p>
          <a:p>
            <a:endParaRPr dirty="0" lang="en-US" smtClean="0"/>
          </a:p>
          <a:p>
            <a:r>
              <a:rPr dirty="0" lang="en-US" smtClean="0"/>
              <a:t>Products</a:t>
            </a:r>
          </a:p>
          <a:p>
            <a:r>
              <a:rPr dirty="0" sz="1200" kern="1200" lang="en-US" err="1" smtClean="0">
                <a:solidFill>
                  <a:schemeClr val="tx1"/>
                </a:solidFill>
                <a:latin typeface="+mn-lt"/>
                <a:ea typeface="+mn-ea"/>
                <a:cs typeface="+mn-cs"/>
              </a:rPr>
              <a:t>Challa</a:t>
            </a:r>
            <a:r>
              <a:rPr dirty="0" sz="1200" kern="1200" lang="en-US" smtClean="0">
                <a:solidFill>
                  <a:schemeClr val="tx1"/>
                </a:solidFill>
                <a:latin typeface="+mn-lt"/>
                <a:ea typeface="+mn-ea"/>
                <a:cs typeface="+mn-cs"/>
              </a:rPr>
              <a:t> coffee shop will ensure that the customers are offered the best coffee in the area. </a:t>
            </a:r>
          </a:p>
          <a:p>
            <a:endParaRPr dirty="0" lang="en-US"/>
          </a:p>
        </p:txBody>
      </p:sp>
      <p:sp>
        <p:nvSpPr>
          <p:cNvPr id="1048612" name="Slide Number Placeholder 3"/>
          <p:cNvSpPr>
            <a:spLocks noGrp="1"/>
          </p:cNvSpPr>
          <p:nvPr>
            <p:ph type="sldNum" sz="quarter" idx="10"/>
          </p:nvPr>
        </p:nvSpPr>
        <p:spPr/>
        <p:txBody>
          <a:bodyPr/>
          <a:p>
            <a:fld id="{17515C86-8043-4383-B6C1-225BC305BAA3}"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5" name="Slide Image Placeholder 1"/>
          <p:cNvSpPr>
            <a:spLocks noChangeAspect="1" noRot="1" noGrp="1"/>
          </p:cNvSpPr>
          <p:nvPr>
            <p:ph type="sldImg"/>
          </p:nvPr>
        </p:nvSpPr>
        <p:spPr/>
      </p:sp>
      <p:sp>
        <p:nvSpPr>
          <p:cNvPr id="1048616" name="Notes Placeholder 2"/>
          <p:cNvSpPr>
            <a:spLocks noGrp="1"/>
          </p:cNvSpPr>
          <p:nvPr>
            <p:ph type="body" idx="1"/>
          </p:nvPr>
        </p:nvSpPr>
        <p:spPr/>
        <p:txBody>
          <a:bodyPr>
            <a:normAutofit fontScale="70000" lnSpcReduction="20000"/>
          </a:bodyPr>
          <a:p>
            <a:endParaRPr dirty="0" sz="1200" kern="1200" lang="en-US" smtClean="0">
              <a:solidFill>
                <a:schemeClr val="tx1"/>
              </a:solidFill>
              <a:latin typeface="+mn-lt"/>
              <a:ea typeface="+mn-ea"/>
              <a:cs typeface="+mn-cs"/>
            </a:endParaRPr>
          </a:p>
          <a:p>
            <a:pPr algn="l" defTabSz="914400" eaLnBrk="1" fontAlgn="auto" hangingPunct="1" indent="0" latinLnBrk="0" marL="0" marR="0" rtl="0">
              <a:lnSpc>
                <a:spcPct val="100000"/>
              </a:lnSpc>
              <a:spcBef>
                <a:spcPts val="0"/>
              </a:spcBef>
              <a:spcAft>
                <a:spcPts val="0"/>
              </a:spcAft>
              <a:buClrTx/>
              <a:buSzTx/>
              <a:buFontTx/>
              <a:buNone/>
            </a:pPr>
            <a:r>
              <a:rPr b="0" dirty="0" lang="en-US" smtClean="0"/>
              <a:t>startup summary </a:t>
            </a:r>
          </a:p>
          <a:p>
            <a:pPr lvl="0"/>
            <a:r>
              <a:rPr dirty="0" sz="1200" kern="1200" lang="en-US" smtClean="0">
                <a:solidFill>
                  <a:schemeClr val="tx1"/>
                </a:solidFill>
                <a:latin typeface="+mn-lt"/>
                <a:ea typeface="+mn-ea"/>
                <a:cs typeface="+mn-cs"/>
              </a:rPr>
              <a:t>$3,500 paid to lazar Morgan as consultant fee on how to establish a coffee shop</a:t>
            </a:r>
          </a:p>
          <a:p>
            <a:pPr lvl="0"/>
            <a:r>
              <a:rPr dirty="0" sz="1200" kern="1200" lang="en-US" smtClean="0">
                <a:solidFill>
                  <a:schemeClr val="tx1"/>
                </a:solidFill>
                <a:latin typeface="+mn-lt"/>
                <a:ea typeface="+mn-ea"/>
                <a:cs typeface="+mn-cs"/>
              </a:rPr>
              <a:t>$2,000 paid as fee for obtaining the legal documents, permits and licenses that are required to operate the business</a:t>
            </a:r>
          </a:p>
          <a:p>
            <a:pPr lvl="0"/>
            <a:r>
              <a:rPr dirty="0" sz="1200" kern="1200" lang="en-US" smtClean="0">
                <a:solidFill>
                  <a:schemeClr val="tx1"/>
                </a:solidFill>
                <a:latin typeface="+mn-lt"/>
                <a:ea typeface="+mn-ea"/>
                <a:cs typeface="+mn-cs"/>
              </a:rPr>
              <a:t>Materials used for promotion when the promotion campaign for the grand opening of the company totaling to $4000.</a:t>
            </a:r>
          </a:p>
          <a:p>
            <a:pPr lvl="0"/>
            <a:r>
              <a:rPr dirty="0" sz="1200" kern="1200" lang="en-US" smtClean="0">
                <a:solidFill>
                  <a:schemeClr val="tx1"/>
                </a:solidFill>
                <a:latin typeface="+mn-lt"/>
                <a:ea typeface="+mn-ea"/>
                <a:cs typeface="+mn-cs"/>
              </a:rPr>
              <a:t>Rent expenses for the first month totaling to $5,000 </a:t>
            </a:r>
          </a:p>
          <a:p>
            <a:pPr lvl="0"/>
            <a:r>
              <a:rPr dirty="0" sz="1200" kern="1200" lang="en-US" smtClean="0">
                <a:solidFill>
                  <a:schemeClr val="tx1"/>
                </a:solidFill>
                <a:latin typeface="+mn-lt"/>
                <a:ea typeface="+mn-ea"/>
                <a:cs typeface="+mn-cs"/>
              </a:rPr>
              <a:t>Company insurance including employee insurance amounting to $3,000</a:t>
            </a:r>
          </a:p>
          <a:p>
            <a:pPr lvl="0"/>
            <a:r>
              <a:rPr dirty="0" sz="1200" kern="1200" lang="en-US" smtClean="0">
                <a:solidFill>
                  <a:schemeClr val="tx1"/>
                </a:solidFill>
                <a:latin typeface="+mn-lt"/>
                <a:ea typeface="+mn-ea"/>
                <a:cs typeface="+mn-cs"/>
              </a:rPr>
              <a:t>$15,000 spent for  remodeling</a:t>
            </a:r>
          </a:p>
          <a:p>
            <a:pPr lvl="0"/>
            <a:r>
              <a:rPr dirty="0" sz="1200" kern="1200" lang="en-US" smtClean="0">
                <a:solidFill>
                  <a:schemeClr val="tx1"/>
                </a:solidFill>
                <a:latin typeface="+mn-lt"/>
                <a:ea typeface="+mn-ea"/>
                <a:cs typeface="+mn-cs"/>
              </a:rPr>
              <a:t>Utility deposits, stationary and communication devices  totaling to $3,000</a:t>
            </a:r>
          </a:p>
          <a:p>
            <a:pPr lvl="0"/>
            <a:endParaRPr dirty="0" sz="1200" kern="1200" lang="en-US" smtClean="0">
              <a:solidFill>
                <a:schemeClr val="tx1"/>
              </a:solidFill>
              <a:latin typeface="+mn-lt"/>
              <a:ea typeface="+mn-ea"/>
              <a:cs typeface="+mn-cs"/>
            </a:endParaRPr>
          </a:p>
          <a:p>
            <a:pPr algn="l" defTabSz="914400" eaLnBrk="1" fontAlgn="auto" hangingPunct="1" indent="0" latinLnBrk="0" lvl="0" marL="0" marR="0" rtl="0">
              <a:lnSpc>
                <a:spcPct val="100000"/>
              </a:lnSpc>
              <a:spcBef>
                <a:spcPts val="0"/>
              </a:spcBef>
              <a:spcAft>
                <a:spcPts val="0"/>
              </a:spcAft>
              <a:buClrTx/>
              <a:buSzTx/>
              <a:buFontTx/>
              <a:buNone/>
            </a:pPr>
            <a:r>
              <a:rPr b="0" dirty="0" lang="en-US" smtClean="0"/>
              <a:t>Required assets</a:t>
            </a:r>
          </a:p>
          <a:p>
            <a:pPr algn="l" defTabSz="914400" eaLnBrk="1" fontAlgn="auto" hangingPunct="1" indent="0" latinLnBrk="0" lvl="0" marL="0" marR="0" rtl="0">
              <a:lnSpc>
                <a:spcPct val="100000"/>
              </a:lnSpc>
              <a:spcBef>
                <a:spcPts val="0"/>
              </a:spcBef>
              <a:spcAft>
                <a:spcPts val="0"/>
              </a:spcAft>
              <a:buClrTx/>
              <a:buSzTx/>
              <a:buFontTx/>
              <a:buNone/>
            </a:pPr>
            <a:endParaRPr b="0" dirty="0" lang="en-US" smtClean="0"/>
          </a:p>
          <a:p>
            <a:pPr lvl="0"/>
            <a:r>
              <a:rPr dirty="0" sz="1200" kern="1200" lang="en-US" smtClean="0">
                <a:solidFill>
                  <a:schemeClr val="tx1"/>
                </a:solidFill>
                <a:latin typeface="+mn-lt"/>
                <a:ea typeface="+mn-ea"/>
                <a:cs typeface="+mn-cs"/>
              </a:rPr>
              <a:t> Operating capital in the total amount of $67,123, which includes employees and owner's salaries of $23,900 for the first two months and cash reserves for the first three months of operation (approximately $14,400 per month). </a:t>
            </a:r>
            <a:endParaRPr dirty="0" sz="1100" kern="1200" lang="en-US" smtClean="0">
              <a:solidFill>
                <a:schemeClr val="tx1"/>
              </a:solidFill>
              <a:latin typeface="+mn-lt"/>
              <a:ea typeface="+mn-ea"/>
              <a:cs typeface="+mn-cs"/>
            </a:endParaRPr>
          </a:p>
          <a:p>
            <a:pPr lvl="0"/>
            <a:r>
              <a:rPr dirty="0" sz="1200" kern="1200" lang="en-US" smtClean="0">
                <a:solidFill>
                  <a:schemeClr val="tx1"/>
                </a:solidFill>
                <a:latin typeface="+mn-lt"/>
                <a:ea typeface="+mn-ea"/>
                <a:cs typeface="+mn-cs"/>
              </a:rPr>
              <a:t>Start-up inventory of $16,027, which includes: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Coffee beans (12 regular brands and five decaffeinated brands) - $6,000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Coffee filters, baked goods, salads, sandwiches, tea, beverages, etc. - $7,900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Retail supplies (napkins, coffee bags, cleaning, etc.) - $1,840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Office supplies - $287</a:t>
            </a:r>
            <a:endParaRPr dirty="0" sz="1100" kern="1200" lang="en-US" smtClean="0">
              <a:solidFill>
                <a:schemeClr val="tx1"/>
              </a:solidFill>
              <a:latin typeface="+mn-lt"/>
              <a:ea typeface="+mn-ea"/>
              <a:cs typeface="+mn-cs"/>
            </a:endParaRPr>
          </a:p>
          <a:p>
            <a:pPr lvl="0"/>
            <a:r>
              <a:rPr dirty="0" sz="1200" kern="1200" lang="en-US" smtClean="0">
                <a:solidFill>
                  <a:schemeClr val="tx1"/>
                </a:solidFill>
                <a:latin typeface="+mn-lt"/>
                <a:ea typeface="+mn-ea"/>
                <a:cs typeface="+mn-cs"/>
              </a:rPr>
              <a:t>Equipment for the total amount of $59,170: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Espresso machine - $6,000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Coffee maker - $900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Coffee grinder - $200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Food service equipment (microwave, toasters, dishwasher, refrigerator, blender, etc.) - $18,000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Storage hardware (bins, utensil rack, shelves, food case) - $3,720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Counter area equipment (counter top, sink, ice machine, etc.) $9,500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Serving area equipment (plates, glasses, flatware) - $3,000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Store equipment (cash register, security, ventilation, signage) - $13,750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Office equipment (PC, fax/printer, phone, furniture, file cabinets) - $3,600 </a:t>
            </a:r>
            <a:endParaRPr dirty="0" sz="1100" kern="1200" lang="en-US" smtClean="0">
              <a:solidFill>
                <a:schemeClr val="tx1"/>
              </a:solidFill>
              <a:latin typeface="+mn-lt"/>
              <a:ea typeface="+mn-ea"/>
              <a:cs typeface="+mn-cs"/>
            </a:endParaRPr>
          </a:p>
          <a:p>
            <a:pPr lvl="1"/>
            <a:r>
              <a:rPr dirty="0" sz="1200" kern="1200" lang="en-US" smtClean="0">
                <a:solidFill>
                  <a:schemeClr val="tx1"/>
                </a:solidFill>
                <a:latin typeface="+mn-lt"/>
                <a:ea typeface="+mn-ea"/>
                <a:cs typeface="+mn-cs"/>
              </a:rPr>
              <a:t>Other miscellaneous expenses - $500</a:t>
            </a:r>
            <a:endParaRPr dirty="0" sz="11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 </a:t>
            </a:r>
            <a:endParaRPr dirty="0" sz="1100" kern="1200" lang="en-US" smtClean="0">
              <a:solidFill>
                <a:schemeClr val="tx1"/>
              </a:solidFill>
              <a:latin typeface="+mn-lt"/>
              <a:ea typeface="+mn-ea"/>
              <a:cs typeface="+mn-cs"/>
            </a:endParaRPr>
          </a:p>
          <a:p>
            <a:r>
              <a:rPr dirty="0" sz="1200" kern="1200" lang="en-US" smtClean="0">
                <a:solidFill>
                  <a:schemeClr val="tx1"/>
                </a:solidFill>
                <a:latin typeface="+mn-lt"/>
                <a:ea typeface="+mn-ea"/>
                <a:cs typeface="+mn-cs"/>
              </a:rPr>
              <a:t> </a:t>
            </a:r>
            <a:endParaRPr dirty="0" sz="1100" kern="1200" lang="en-US" smtClean="0">
              <a:solidFill>
                <a:schemeClr val="tx1"/>
              </a:solidFill>
              <a:latin typeface="+mn-lt"/>
              <a:ea typeface="+mn-ea"/>
              <a:cs typeface="+mn-cs"/>
            </a:endParaRPr>
          </a:p>
          <a:p>
            <a:pPr algn="l" defTabSz="914400" eaLnBrk="1" fontAlgn="auto" hangingPunct="1" indent="0" latinLnBrk="0" lvl="0" marL="0" marR="0" rtl="0">
              <a:lnSpc>
                <a:spcPct val="100000"/>
              </a:lnSpc>
              <a:spcBef>
                <a:spcPts val="0"/>
              </a:spcBef>
              <a:spcAft>
                <a:spcPts val="0"/>
              </a:spcAft>
              <a:buClrTx/>
              <a:buSzTx/>
              <a:buFontTx/>
              <a:buNone/>
            </a:pPr>
            <a:r>
              <a:rPr b="0" dirty="0" lang="en-US" smtClean="0"/>
              <a:t>Coffee Shop Facilities and Location</a:t>
            </a:r>
          </a:p>
          <a:p>
            <a:pPr algn="l" defTabSz="914400" eaLnBrk="1" fontAlgn="auto" hangingPunct="1" indent="0" latinLnBrk="0" lvl="0" marL="0" marR="0" rtl="0">
              <a:lnSpc>
                <a:spcPct val="100000"/>
              </a:lnSpc>
              <a:spcBef>
                <a:spcPts val="0"/>
              </a:spcBef>
              <a:spcAft>
                <a:spcPts val="0"/>
              </a:spcAft>
              <a:buClrTx/>
              <a:buSzTx/>
              <a:buFontTx/>
              <a:buNone/>
            </a:pPr>
            <a:endParaRPr b="0" dirty="0" lang="en-US" smtClean="0"/>
          </a:p>
          <a:p>
            <a:pPr lvl="0"/>
            <a:r>
              <a:rPr dirty="0" sz="1200" kern="1200" lang="en-US" smtClean="0">
                <a:solidFill>
                  <a:schemeClr val="tx1"/>
                </a:solidFill>
                <a:latin typeface="+mn-lt"/>
                <a:ea typeface="+mn-ea"/>
                <a:cs typeface="+mn-cs"/>
              </a:rPr>
              <a:t>The company will be located on the first floor of a commercial building in Alameda Street in California. </a:t>
            </a:r>
          </a:p>
          <a:p>
            <a:pPr lvl="0"/>
            <a:endParaRPr dirty="0" sz="1200" kern="1200" lang="en-US" smtClean="0">
              <a:solidFill>
                <a:schemeClr val="tx1"/>
              </a:solidFill>
              <a:latin typeface="+mn-lt"/>
              <a:ea typeface="+mn-ea"/>
              <a:cs typeface="+mn-cs"/>
            </a:endParaRPr>
          </a:p>
          <a:p>
            <a:pPr lvl="0"/>
            <a:endParaRPr dirty="0" sz="1200" kern="1200" lang="en-US" smtClean="0">
              <a:solidFill>
                <a:schemeClr val="tx1"/>
              </a:solidFill>
              <a:latin typeface="+mn-lt"/>
              <a:ea typeface="+mn-ea"/>
              <a:cs typeface="+mn-cs"/>
            </a:endParaRPr>
          </a:p>
          <a:p>
            <a:endParaRPr dirty="0" lang="en-US"/>
          </a:p>
        </p:txBody>
      </p:sp>
      <p:sp>
        <p:nvSpPr>
          <p:cNvPr id="1048617" name="Slide Number Placeholder 3"/>
          <p:cNvSpPr>
            <a:spLocks noGrp="1"/>
          </p:cNvSpPr>
          <p:nvPr>
            <p:ph type="sldNum" sz="quarter" idx="10"/>
          </p:nvPr>
        </p:nvSpPr>
        <p:spPr/>
        <p:txBody>
          <a:bodyPr/>
          <a:p>
            <a:fld id="{17515C86-8043-4383-B6C1-225BC305BAA3}"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20" name="Slide Image Placeholder 1"/>
          <p:cNvSpPr>
            <a:spLocks noChangeAspect="1" noRot="1" noGrp="1"/>
          </p:cNvSpPr>
          <p:nvPr>
            <p:ph type="sldImg"/>
          </p:nvPr>
        </p:nvSpPr>
        <p:spPr/>
      </p:sp>
      <p:sp>
        <p:nvSpPr>
          <p:cNvPr id="1048621" name="Notes Placeholder 2"/>
          <p:cNvSpPr>
            <a:spLocks noGrp="1"/>
          </p:cNvSpPr>
          <p:nvPr>
            <p:ph type="body" idx="1"/>
          </p:nvPr>
        </p:nvSpPr>
        <p:spPr/>
        <p:txBody>
          <a:bodyPr>
            <a:normAutofit/>
          </a:bodyPr>
          <a:p>
            <a:pPr algn="l" defTabSz="914400" eaLnBrk="1" fontAlgn="auto" hangingPunct="1" indent="0" latinLnBrk="0" marL="0" marR="0" rtl="0">
              <a:lnSpc>
                <a:spcPct val="100000"/>
              </a:lnSpc>
              <a:spcBef>
                <a:spcPts val="0"/>
              </a:spcBef>
              <a:spcAft>
                <a:spcPts val="0"/>
              </a:spcAft>
              <a:buClrTx/>
              <a:buSzTx/>
              <a:buFontTx/>
              <a:buNone/>
            </a:pPr>
            <a:r>
              <a:rPr b="0" dirty="0" lang="en-US" smtClean="0"/>
              <a:t>Analysis of Market Summary </a:t>
            </a:r>
          </a:p>
          <a:p>
            <a:r>
              <a:rPr dirty="0" sz="1200" kern="1200" lang="en-US" smtClean="0">
                <a:solidFill>
                  <a:schemeClr val="tx1"/>
                </a:solidFill>
                <a:latin typeface="+mn-lt"/>
                <a:ea typeface="+mn-ea"/>
                <a:cs typeface="+mn-cs"/>
              </a:rPr>
              <a:t>The consumption of coffee in the United States has shown tremendous growth; as such </a:t>
            </a:r>
            <a:r>
              <a:rPr dirty="0" sz="1200" kern="1200" lang="en-US" err="1" smtClean="0">
                <a:solidFill>
                  <a:schemeClr val="tx1"/>
                </a:solidFill>
                <a:latin typeface="+mn-lt"/>
                <a:ea typeface="+mn-ea"/>
                <a:cs typeface="+mn-cs"/>
              </a:rPr>
              <a:t>Challa</a:t>
            </a:r>
            <a:r>
              <a:rPr dirty="0" sz="1200" kern="1200" lang="en-US" smtClean="0">
                <a:solidFill>
                  <a:schemeClr val="tx1"/>
                </a:solidFill>
                <a:latin typeface="+mn-lt"/>
                <a:ea typeface="+mn-ea"/>
                <a:cs typeface="+mn-cs"/>
              </a:rPr>
              <a:t> coffee shop has decided to make more of what customers demand for.</a:t>
            </a:r>
          </a:p>
          <a:p>
            <a:endParaRPr dirty="0" lang="en-US" smtClean="0"/>
          </a:p>
          <a:p>
            <a:pPr algn="l" defTabSz="914400" eaLnBrk="1" fontAlgn="auto" hangingPunct="1" indent="0" latinLnBrk="0" marL="0" marR="0" rtl="0">
              <a:lnSpc>
                <a:spcPct val="100000"/>
              </a:lnSpc>
              <a:spcBef>
                <a:spcPts val="0"/>
              </a:spcBef>
              <a:spcAft>
                <a:spcPts val="0"/>
              </a:spcAft>
              <a:buClrTx/>
              <a:buSzTx/>
              <a:buFontTx/>
              <a:buNone/>
            </a:pPr>
            <a:r>
              <a:rPr b="0" dirty="0" lang="en-US" smtClean="0"/>
              <a:t>Market segmentation </a:t>
            </a:r>
          </a:p>
          <a:p>
            <a:r>
              <a:rPr dirty="0" sz="1200" kern="1200" lang="en-US" err="1" smtClean="0">
                <a:solidFill>
                  <a:schemeClr val="tx1"/>
                </a:solidFill>
                <a:latin typeface="+mn-lt"/>
                <a:ea typeface="+mn-ea"/>
                <a:cs typeface="+mn-cs"/>
              </a:rPr>
              <a:t>Challa</a:t>
            </a:r>
            <a:r>
              <a:rPr dirty="0" sz="1200" kern="1200" lang="en-US" smtClean="0">
                <a:solidFill>
                  <a:schemeClr val="tx1"/>
                </a:solidFill>
                <a:latin typeface="+mn-lt"/>
                <a:ea typeface="+mn-ea"/>
                <a:cs typeface="+mn-cs"/>
              </a:rPr>
              <a:t> coffee shop will focus much of its marketing activities in trying to reach the employees of the Major Lazar group of companies that operate within the area at which the shop is located. </a:t>
            </a:r>
          </a:p>
          <a:p>
            <a:endParaRPr dirty="0" lang="en-US"/>
          </a:p>
        </p:txBody>
      </p:sp>
      <p:sp>
        <p:nvSpPr>
          <p:cNvPr id="1048622" name="Slide Number Placeholder 3"/>
          <p:cNvSpPr>
            <a:spLocks noGrp="1"/>
          </p:cNvSpPr>
          <p:nvPr>
            <p:ph type="sldNum" sz="quarter" idx="10"/>
          </p:nvPr>
        </p:nvSpPr>
        <p:spPr/>
        <p:txBody>
          <a:bodyPr/>
          <a:p>
            <a:fld id="{17515C86-8043-4383-B6C1-225BC305BAA3}"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5" name="Slide Image Placeholder 1"/>
          <p:cNvSpPr>
            <a:spLocks noChangeAspect="1" noRot="1" noGrp="1"/>
          </p:cNvSpPr>
          <p:nvPr>
            <p:ph type="sldImg"/>
          </p:nvPr>
        </p:nvSpPr>
        <p:spPr/>
      </p:sp>
      <p:sp>
        <p:nvSpPr>
          <p:cNvPr id="1048626" name="Notes Placeholder 2"/>
          <p:cNvSpPr>
            <a:spLocks noGrp="1"/>
          </p:cNvSpPr>
          <p:nvPr>
            <p:ph type="body" idx="1"/>
          </p:nvPr>
        </p:nvSpPr>
        <p:spPr/>
        <p:txBody>
          <a:bodyPr>
            <a:normAutofit lnSpcReduction="10000"/>
          </a:bodyPr>
          <a:p>
            <a:endParaRPr dirty="0" lang="en-US" smtClean="0"/>
          </a:p>
          <a:p>
            <a:endParaRPr dirty="0" sz="1200" kern="1200" lang="en-US" smtClean="0">
              <a:solidFill>
                <a:schemeClr val="tx1"/>
              </a:solidFill>
              <a:latin typeface="+mn-lt"/>
              <a:ea typeface="+mn-ea"/>
              <a:cs typeface="+mn-cs"/>
            </a:endParaRPr>
          </a:p>
          <a:p>
            <a:endParaRPr dirty="0" sz="1200" kern="1200" lang="en-US" smtClean="0">
              <a:solidFill>
                <a:schemeClr val="tx1"/>
              </a:solidFill>
              <a:latin typeface="+mn-lt"/>
              <a:ea typeface="+mn-ea"/>
              <a:cs typeface="+mn-cs"/>
            </a:endParaRPr>
          </a:p>
          <a:p>
            <a:endParaRPr dirty="0" sz="1200" kern="1200" lang="en-US" smtClean="0">
              <a:solidFill>
                <a:schemeClr val="tx1"/>
              </a:solidFill>
              <a:latin typeface="+mn-lt"/>
              <a:ea typeface="+mn-ea"/>
              <a:cs typeface="+mn-cs"/>
            </a:endParaRPr>
          </a:p>
          <a:p>
            <a:pPr algn="l" defTabSz="914400" eaLnBrk="1" fontAlgn="auto" hangingPunct="1" indent="0" latinLnBrk="0" marL="0" marR="0" rtl="0">
              <a:lnSpc>
                <a:spcPct val="100000"/>
              </a:lnSpc>
              <a:spcBef>
                <a:spcPts val="0"/>
              </a:spcBef>
              <a:spcAft>
                <a:spcPts val="0"/>
              </a:spcAft>
              <a:buClrTx/>
              <a:buSzTx/>
              <a:buFontTx/>
              <a:buNone/>
            </a:pPr>
            <a:r>
              <a:rPr b="0" dirty="0" lang="en-US" smtClean="0"/>
              <a:t>Competition</a:t>
            </a:r>
          </a:p>
          <a:p>
            <a:pPr algn="l" defTabSz="914400" eaLnBrk="1" fontAlgn="auto" hangingPunct="1" indent="0" latinLnBrk="0" marL="0" marR="0" rtl="0">
              <a:lnSpc>
                <a:spcPct val="100000"/>
              </a:lnSpc>
              <a:spcBef>
                <a:spcPts val="0"/>
              </a:spcBef>
              <a:spcAft>
                <a:spcPts val="0"/>
              </a:spcAft>
              <a:buClrTx/>
              <a:buSzTx/>
              <a:buFontTx/>
              <a:buNone/>
            </a:pPr>
            <a:endParaRPr b="0" dirty="0" lang="en-US" smtClean="0"/>
          </a:p>
          <a:p>
            <a:r>
              <a:rPr dirty="0" sz="1200" kern="1200" lang="en-US" smtClean="0">
                <a:solidFill>
                  <a:schemeClr val="tx1"/>
                </a:solidFill>
                <a:latin typeface="+mn-lt"/>
                <a:ea typeface="+mn-ea"/>
                <a:cs typeface="+mn-cs"/>
              </a:rPr>
              <a:t>The company anticipates facing serious competition to the coffee shops that have been in the business before as well as those that are entering the market</a:t>
            </a:r>
          </a:p>
          <a:p>
            <a:endParaRPr dirty="0" sz="1200" kern="1200" lang="en-US" smtClean="0">
              <a:solidFill>
                <a:schemeClr val="tx1"/>
              </a:solidFill>
              <a:latin typeface="+mn-lt"/>
              <a:ea typeface="+mn-ea"/>
              <a:cs typeface="+mn-cs"/>
            </a:endParaRPr>
          </a:p>
          <a:p>
            <a:pPr algn="l" defTabSz="914400" eaLnBrk="1" fontAlgn="auto" hangingPunct="1" indent="0" latinLnBrk="0" marL="0" marR="0" rtl="0">
              <a:lnSpc>
                <a:spcPct val="100000"/>
              </a:lnSpc>
              <a:spcBef>
                <a:spcPts val="0"/>
              </a:spcBef>
              <a:spcAft>
                <a:spcPts val="0"/>
              </a:spcAft>
              <a:buClrTx/>
              <a:buSzTx/>
              <a:buFontTx/>
              <a:buNone/>
            </a:pPr>
            <a:r>
              <a:rPr b="0" dirty="0" lang="en-US" smtClean="0"/>
              <a:t>Management</a:t>
            </a:r>
          </a:p>
          <a:p>
            <a:pPr algn="l" defTabSz="914400" eaLnBrk="1" fontAlgn="auto" hangingPunct="1" indent="0" latinLnBrk="0" marL="0" marR="0" rtl="0">
              <a:lnSpc>
                <a:spcPct val="100000"/>
              </a:lnSpc>
              <a:spcBef>
                <a:spcPts val="0"/>
              </a:spcBef>
              <a:spcAft>
                <a:spcPts val="0"/>
              </a:spcAft>
              <a:buClrTx/>
              <a:buSzTx/>
              <a:buFontTx/>
              <a:buNone/>
            </a:pPr>
            <a:r>
              <a:rPr dirty="0" sz="1200" kern="1200" lang="en-US" smtClean="0">
                <a:solidFill>
                  <a:schemeClr val="tx1"/>
                </a:solidFill>
                <a:latin typeface="+mn-lt"/>
                <a:ea typeface="+mn-ea"/>
                <a:cs typeface="+mn-cs"/>
              </a:rPr>
              <a:t>To enhance smooth running of the company, a full time manager will be hired to oversee the daily activities of the coffee shop.</a:t>
            </a:r>
          </a:p>
          <a:p>
            <a:pPr algn="l" defTabSz="914400" eaLnBrk="1" fontAlgn="auto" hangingPunct="1" indent="0" latinLnBrk="0" marL="0" marR="0" rtl="0">
              <a:lnSpc>
                <a:spcPct val="100000"/>
              </a:lnSpc>
              <a:spcBef>
                <a:spcPts val="0"/>
              </a:spcBef>
              <a:spcAft>
                <a:spcPts val="0"/>
              </a:spcAft>
              <a:buClrTx/>
              <a:buSzTx/>
              <a:buFontTx/>
              <a:buNone/>
            </a:pPr>
            <a:endParaRPr b="0" dirty="0" lang="en-US" smtClean="0"/>
          </a:p>
          <a:p>
            <a:pPr algn="l" defTabSz="914400" eaLnBrk="1" fontAlgn="auto" hangingPunct="1" indent="0" latinLnBrk="0" marL="0" marR="0" rtl="0">
              <a:lnSpc>
                <a:spcPct val="100000"/>
              </a:lnSpc>
              <a:spcBef>
                <a:spcPts val="0"/>
              </a:spcBef>
              <a:spcAft>
                <a:spcPts val="0"/>
              </a:spcAft>
              <a:buClrTx/>
              <a:buSzTx/>
              <a:buFontTx/>
              <a:buNone/>
            </a:pPr>
            <a:r>
              <a:rPr b="0" dirty="0" lang="en-US" smtClean="0"/>
              <a:t>Financial plan </a:t>
            </a:r>
          </a:p>
          <a:p>
            <a:pPr algn="l" defTabSz="914400" eaLnBrk="1" fontAlgn="auto" hangingPunct="1" indent="0" latinLnBrk="0" marL="0" marR="0" rtl="0">
              <a:lnSpc>
                <a:spcPct val="100000"/>
              </a:lnSpc>
              <a:spcBef>
                <a:spcPts val="0"/>
              </a:spcBef>
              <a:spcAft>
                <a:spcPts val="0"/>
              </a:spcAft>
              <a:buClrTx/>
              <a:buSzTx/>
              <a:buFontTx/>
              <a:buNone/>
            </a:pPr>
            <a:r>
              <a:rPr dirty="0" sz="1200" kern="1200" lang="en-US" smtClean="0">
                <a:solidFill>
                  <a:schemeClr val="tx1"/>
                </a:solidFill>
                <a:latin typeface="+mn-lt"/>
                <a:ea typeface="+mn-ea"/>
                <a:cs typeface="+mn-cs"/>
              </a:rPr>
              <a:t>The company will take advantage of the demand for high quality coffee. The company owners have provided the required startup capital for the business. Due to the availability of successful management, </a:t>
            </a:r>
            <a:r>
              <a:rPr dirty="0" sz="1200" kern="1200" lang="en-US" err="1" smtClean="0">
                <a:solidFill>
                  <a:schemeClr val="tx1"/>
                </a:solidFill>
                <a:latin typeface="+mn-lt"/>
                <a:ea typeface="+mn-ea"/>
                <a:cs typeface="+mn-cs"/>
              </a:rPr>
              <a:t>Challa</a:t>
            </a:r>
            <a:r>
              <a:rPr dirty="0" sz="1200" kern="1200" lang="en-US" smtClean="0">
                <a:solidFill>
                  <a:schemeClr val="tx1"/>
                </a:solidFill>
                <a:latin typeface="+mn-lt"/>
                <a:ea typeface="+mn-ea"/>
                <a:cs typeface="+mn-cs"/>
              </a:rPr>
              <a:t> coffee shop is determined to create a successful loyal customer base. In a period of two years the company will see its profits growing in two fold. A gross margin of 68% will be maintained. The company’s profits will be invested to enhance employee satisfaction as well as financing further growth.</a:t>
            </a:r>
          </a:p>
          <a:p>
            <a:endParaRPr dirty="0" lang="en-US" smtClean="0"/>
          </a:p>
        </p:txBody>
      </p:sp>
      <p:sp>
        <p:nvSpPr>
          <p:cNvPr id="1048627" name="Slide Number Placeholder 3"/>
          <p:cNvSpPr>
            <a:spLocks noGrp="1"/>
          </p:cNvSpPr>
          <p:nvPr>
            <p:ph type="sldNum" sz="quarter" idx="10"/>
          </p:nvPr>
        </p:nvSpPr>
        <p:spPr/>
        <p:txBody>
          <a:bodyPr/>
          <a:p>
            <a:fld id="{17515C86-8043-4383-B6C1-225BC305BAA3}"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2" name=""/>
        <p:cNvGrpSpPr/>
        <p:nvPr/>
      </p:nvGrpSpPr>
      <p:grpSpPr>
        <a:xfrm>
          <a:off x="0" y="0"/>
          <a:ext cx="0" cy="0"/>
          <a:chOff x="0" y="0"/>
          <a:chExt cx="0" cy="0"/>
        </a:xfrm>
      </p:grpSpPr>
      <p:sp>
        <p:nvSpPr>
          <p:cNvPr id="1048581"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8582"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8583" name="Date Placeholder 3"/>
          <p:cNvSpPr>
            <a:spLocks noGrp="1"/>
          </p:cNvSpPr>
          <p:nvPr>
            <p:ph type="dt" sz="half" idx="10"/>
          </p:nvPr>
        </p:nvSpPr>
        <p:spPr/>
        <p:txBody>
          <a:bodyPr/>
          <a:p>
            <a:fld id="{FECF10AB-D806-4733-92E8-D9A5523975D8}" type="datetimeFigureOut">
              <a:rPr lang="en-US" smtClean="0"/>
            </a:fld>
            <a:endParaRPr lang="en-US"/>
          </a:p>
        </p:txBody>
      </p:sp>
      <p:sp>
        <p:nvSpPr>
          <p:cNvPr id="1048584" name="Footer Placeholder 4"/>
          <p:cNvSpPr>
            <a:spLocks noGrp="1"/>
          </p:cNvSpPr>
          <p:nvPr>
            <p:ph type="ftr" sz="quarter" idx="11"/>
          </p:nvPr>
        </p:nvSpPr>
        <p:spPr/>
        <p:txBody>
          <a:bodyPr/>
          <a:p>
            <a:endParaRPr lang="en-US"/>
          </a:p>
        </p:txBody>
      </p:sp>
      <p:sp>
        <p:nvSpPr>
          <p:cNvPr id="1048585" name="Slide Number Placeholder 5"/>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4" name=""/>
        <p:cNvGrpSpPr/>
        <p:nvPr/>
      </p:nvGrpSpPr>
      <p:grpSpPr>
        <a:xfrm>
          <a:off x="0" y="0"/>
          <a:ext cx="0" cy="0"/>
          <a:chOff x="0" y="0"/>
          <a:chExt cx="0" cy="0"/>
        </a:xfrm>
      </p:grpSpPr>
      <p:sp>
        <p:nvSpPr>
          <p:cNvPr id="1048588" name="Title 1"/>
          <p:cNvSpPr>
            <a:spLocks noGrp="1"/>
          </p:cNvSpPr>
          <p:nvPr>
            <p:ph type="title"/>
          </p:nvPr>
        </p:nvSpPr>
        <p:spPr/>
        <p:txBody>
          <a:bodyPr/>
          <a:p>
            <a:r>
              <a:rPr lang="en-US" smtClean="0"/>
              <a:t>Click to edit Master title style</a:t>
            </a:r>
            <a:endParaRPr lang="en-US"/>
          </a:p>
        </p:txBody>
      </p:sp>
      <p:sp>
        <p:nvSpPr>
          <p:cNvPr id="1048589"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0" name="Date Placeholder 3"/>
          <p:cNvSpPr>
            <a:spLocks noGrp="1"/>
          </p:cNvSpPr>
          <p:nvPr>
            <p:ph type="dt" sz="half" idx="10"/>
          </p:nvPr>
        </p:nvSpPr>
        <p:spPr/>
        <p:txBody>
          <a:bodyPr/>
          <a:p>
            <a:fld id="{FECF10AB-D806-4733-92E8-D9A5523975D8}" type="datetimeFigureOut">
              <a:rPr lang="en-US" smtClean="0"/>
            </a:fld>
            <a:endParaRPr lang="en-US"/>
          </a:p>
        </p:txBody>
      </p:sp>
      <p:sp>
        <p:nvSpPr>
          <p:cNvPr id="1048591" name="Footer Placeholder 4"/>
          <p:cNvSpPr>
            <a:spLocks noGrp="1"/>
          </p:cNvSpPr>
          <p:nvPr>
            <p:ph type="ftr" sz="quarter" idx="11"/>
          </p:nvPr>
        </p:nvSpPr>
        <p:spPr/>
        <p:txBody>
          <a:bodyPr/>
          <a:p>
            <a:endParaRPr lang="en-US"/>
          </a:p>
        </p:txBody>
      </p:sp>
      <p:sp>
        <p:nvSpPr>
          <p:cNvPr id="1048592" name="Slide Number Placeholder 5"/>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52" name=""/>
        <p:cNvGrpSpPr/>
        <p:nvPr/>
      </p:nvGrpSpPr>
      <p:grpSpPr>
        <a:xfrm>
          <a:off x="0" y="0"/>
          <a:ext cx="0" cy="0"/>
          <a:chOff x="0" y="0"/>
          <a:chExt cx="0" cy="0"/>
        </a:xfrm>
      </p:grpSpPr>
      <p:sp>
        <p:nvSpPr>
          <p:cNvPr id="1048660"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61"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62" name="Date Placeholder 3"/>
          <p:cNvSpPr>
            <a:spLocks noGrp="1"/>
          </p:cNvSpPr>
          <p:nvPr>
            <p:ph type="dt" sz="half" idx="10"/>
          </p:nvPr>
        </p:nvSpPr>
        <p:spPr/>
        <p:txBody>
          <a:bodyPr/>
          <a:p>
            <a:fld id="{FECF10AB-D806-4733-92E8-D9A5523975D8}" type="datetimeFigureOut">
              <a:rPr lang="en-US" smtClean="0"/>
            </a:fld>
            <a:endParaRPr lang="en-US"/>
          </a:p>
        </p:txBody>
      </p:sp>
      <p:sp>
        <p:nvSpPr>
          <p:cNvPr id="1048663" name="Footer Placeholder 4"/>
          <p:cNvSpPr>
            <a:spLocks noGrp="1"/>
          </p:cNvSpPr>
          <p:nvPr>
            <p:ph type="ftr" sz="quarter" idx="11"/>
          </p:nvPr>
        </p:nvSpPr>
        <p:spPr/>
        <p:txBody>
          <a:bodyPr/>
          <a:p>
            <a:endParaRPr lang="en-US"/>
          </a:p>
        </p:txBody>
      </p:sp>
      <p:sp>
        <p:nvSpPr>
          <p:cNvPr id="1048664" name="Slide Number Placeholder 5"/>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6" name=""/>
        <p:cNvGrpSpPr/>
        <p:nvPr/>
      </p:nvGrpSpPr>
      <p:grpSpPr>
        <a:xfrm>
          <a:off x="0" y="0"/>
          <a:ext cx="0" cy="0"/>
          <a:chOff x="0" y="0"/>
          <a:chExt cx="0" cy="0"/>
        </a:xfrm>
      </p:grpSpPr>
      <p:sp>
        <p:nvSpPr>
          <p:cNvPr id="1048628" name="Title 1"/>
          <p:cNvSpPr>
            <a:spLocks noGrp="1"/>
          </p:cNvSpPr>
          <p:nvPr>
            <p:ph type="title"/>
          </p:nvPr>
        </p:nvSpPr>
        <p:spPr/>
        <p:txBody>
          <a:bodyPr/>
          <a:p>
            <a:r>
              <a:rPr lang="en-US" smtClean="0"/>
              <a:t>Click to edit Master title style</a:t>
            </a:r>
            <a:endParaRPr lang="en-US"/>
          </a:p>
        </p:txBody>
      </p:sp>
      <p:sp>
        <p:nvSpPr>
          <p:cNvPr id="1048629"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30"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31" name="Date Placeholder 4"/>
          <p:cNvSpPr>
            <a:spLocks noGrp="1"/>
          </p:cNvSpPr>
          <p:nvPr>
            <p:ph type="dt" sz="half" idx="10"/>
          </p:nvPr>
        </p:nvSpPr>
        <p:spPr/>
        <p:txBody>
          <a:bodyPr/>
          <a:p>
            <a:fld id="{FECF10AB-D806-4733-92E8-D9A5523975D8}" type="datetimeFigureOut">
              <a:rPr lang="en-US" smtClean="0"/>
            </a:fld>
            <a:endParaRPr lang="en-US"/>
          </a:p>
        </p:txBody>
      </p:sp>
      <p:sp>
        <p:nvSpPr>
          <p:cNvPr id="1048632" name="Footer Placeholder 5"/>
          <p:cNvSpPr>
            <a:spLocks noGrp="1"/>
          </p:cNvSpPr>
          <p:nvPr>
            <p:ph type="ftr" sz="quarter" idx="11"/>
          </p:nvPr>
        </p:nvSpPr>
        <p:spPr/>
        <p:txBody>
          <a:bodyPr/>
          <a:p>
            <a:endParaRPr lang="en-US"/>
          </a:p>
        </p:txBody>
      </p:sp>
      <p:sp>
        <p:nvSpPr>
          <p:cNvPr id="1048633" name="Slide Number Placeholder 6"/>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7" name=""/>
        <p:cNvGrpSpPr/>
        <p:nvPr/>
      </p:nvGrpSpPr>
      <p:grpSpPr>
        <a:xfrm>
          <a:off x="0" y="0"/>
          <a:ext cx="0" cy="0"/>
          <a:chOff x="0" y="0"/>
          <a:chExt cx="0" cy="0"/>
        </a:xfrm>
      </p:grpSpPr>
      <p:sp>
        <p:nvSpPr>
          <p:cNvPr id="1048634" name="Title 1"/>
          <p:cNvSpPr>
            <a:spLocks noGrp="1"/>
          </p:cNvSpPr>
          <p:nvPr>
            <p:ph type="title"/>
          </p:nvPr>
        </p:nvSpPr>
        <p:spPr/>
        <p:txBody>
          <a:bodyPr/>
          <a:p>
            <a:r>
              <a:rPr lang="en-US" smtClean="0"/>
              <a:t>Click to edit Master title style</a:t>
            </a:r>
            <a:endParaRPr lang="en-US"/>
          </a:p>
        </p:txBody>
      </p:sp>
      <p:sp>
        <p:nvSpPr>
          <p:cNvPr id="1048635"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36"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37"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38"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39" name="Date Placeholder 6"/>
          <p:cNvSpPr>
            <a:spLocks noGrp="1"/>
          </p:cNvSpPr>
          <p:nvPr>
            <p:ph type="dt" sz="half" idx="10"/>
          </p:nvPr>
        </p:nvSpPr>
        <p:spPr/>
        <p:txBody>
          <a:bodyPr/>
          <a:p>
            <a:fld id="{FECF10AB-D806-4733-92E8-D9A5523975D8}" type="datetimeFigureOut">
              <a:rPr lang="en-US" smtClean="0"/>
            </a:fld>
            <a:endParaRPr lang="en-US"/>
          </a:p>
        </p:txBody>
      </p:sp>
      <p:sp>
        <p:nvSpPr>
          <p:cNvPr id="1048640" name="Footer Placeholder 7"/>
          <p:cNvSpPr>
            <a:spLocks noGrp="1"/>
          </p:cNvSpPr>
          <p:nvPr>
            <p:ph type="ftr" sz="quarter" idx="11"/>
          </p:nvPr>
        </p:nvSpPr>
        <p:spPr/>
        <p:txBody>
          <a:bodyPr/>
          <a:p>
            <a:endParaRPr lang="en-US"/>
          </a:p>
        </p:txBody>
      </p:sp>
      <p:sp>
        <p:nvSpPr>
          <p:cNvPr id="1048641" name="Slide Number Placeholder 8"/>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8" name=""/>
        <p:cNvGrpSpPr/>
        <p:nvPr/>
      </p:nvGrpSpPr>
      <p:grpSpPr>
        <a:xfrm>
          <a:off x="0" y="0"/>
          <a:ext cx="0" cy="0"/>
          <a:chOff x="0" y="0"/>
          <a:chExt cx="0" cy="0"/>
        </a:xfrm>
      </p:grpSpPr>
      <p:sp>
        <p:nvSpPr>
          <p:cNvPr id="1048642" name="Title 1"/>
          <p:cNvSpPr>
            <a:spLocks noGrp="1"/>
          </p:cNvSpPr>
          <p:nvPr>
            <p:ph type="title"/>
          </p:nvPr>
        </p:nvSpPr>
        <p:spPr/>
        <p:txBody>
          <a:bodyPr/>
          <a:p>
            <a:r>
              <a:rPr lang="en-US" smtClean="0"/>
              <a:t>Click to edit Master title style</a:t>
            </a:r>
            <a:endParaRPr lang="en-US"/>
          </a:p>
        </p:txBody>
      </p:sp>
      <p:sp>
        <p:nvSpPr>
          <p:cNvPr id="1048643" name="Date Placeholder 2"/>
          <p:cNvSpPr>
            <a:spLocks noGrp="1"/>
          </p:cNvSpPr>
          <p:nvPr>
            <p:ph type="dt" sz="half" idx="10"/>
          </p:nvPr>
        </p:nvSpPr>
        <p:spPr/>
        <p:txBody>
          <a:bodyPr/>
          <a:p>
            <a:fld id="{FECF10AB-D806-4733-92E8-D9A5523975D8}" type="datetimeFigureOut">
              <a:rPr lang="en-US" smtClean="0"/>
            </a:fld>
            <a:endParaRPr lang="en-US"/>
          </a:p>
        </p:txBody>
      </p:sp>
      <p:sp>
        <p:nvSpPr>
          <p:cNvPr id="1048644" name="Footer Placeholder 3"/>
          <p:cNvSpPr>
            <a:spLocks noGrp="1"/>
          </p:cNvSpPr>
          <p:nvPr>
            <p:ph type="ftr" sz="quarter" idx="11"/>
          </p:nvPr>
        </p:nvSpPr>
        <p:spPr/>
        <p:txBody>
          <a:bodyPr/>
          <a:p>
            <a:endParaRPr lang="en-US"/>
          </a:p>
        </p:txBody>
      </p:sp>
      <p:sp>
        <p:nvSpPr>
          <p:cNvPr id="1048645" name="Slide Number Placeholder 4"/>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0" name=""/>
        <p:cNvGrpSpPr/>
        <p:nvPr/>
      </p:nvGrpSpPr>
      <p:grpSpPr>
        <a:xfrm>
          <a:off x="0" y="0"/>
          <a:ext cx="0" cy="0"/>
          <a:chOff x="0" y="0"/>
          <a:chExt cx="0" cy="0"/>
        </a:xfrm>
      </p:grpSpPr>
      <p:sp>
        <p:nvSpPr>
          <p:cNvPr id="1048651" name="Date Placeholder 1"/>
          <p:cNvSpPr>
            <a:spLocks noGrp="1"/>
          </p:cNvSpPr>
          <p:nvPr>
            <p:ph type="dt" sz="half" idx="10"/>
          </p:nvPr>
        </p:nvSpPr>
        <p:spPr/>
        <p:txBody>
          <a:bodyPr/>
          <a:p>
            <a:fld id="{FECF10AB-D806-4733-92E8-D9A5523975D8}" type="datetimeFigureOut">
              <a:rPr lang="en-US" smtClean="0"/>
            </a:fld>
            <a:endParaRPr lang="en-US"/>
          </a:p>
        </p:txBody>
      </p:sp>
      <p:sp>
        <p:nvSpPr>
          <p:cNvPr id="1048652" name="Footer Placeholder 2"/>
          <p:cNvSpPr>
            <a:spLocks noGrp="1"/>
          </p:cNvSpPr>
          <p:nvPr>
            <p:ph type="ftr" sz="quarter" idx="11"/>
          </p:nvPr>
        </p:nvSpPr>
        <p:spPr/>
        <p:txBody>
          <a:bodyPr/>
          <a:p>
            <a:endParaRPr lang="en-US"/>
          </a:p>
        </p:txBody>
      </p:sp>
      <p:sp>
        <p:nvSpPr>
          <p:cNvPr id="1048653" name="Slide Number Placeholder 3"/>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54" name=""/>
        <p:cNvGrpSpPr/>
        <p:nvPr/>
      </p:nvGrpSpPr>
      <p:grpSpPr>
        <a:xfrm>
          <a:off x="0" y="0"/>
          <a:ext cx="0" cy="0"/>
          <a:chOff x="0" y="0"/>
          <a:chExt cx="0" cy="0"/>
        </a:xfrm>
      </p:grpSpPr>
      <p:sp>
        <p:nvSpPr>
          <p:cNvPr id="1048670"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671"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2"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73" name="Date Placeholder 4"/>
          <p:cNvSpPr>
            <a:spLocks noGrp="1"/>
          </p:cNvSpPr>
          <p:nvPr>
            <p:ph type="dt" sz="half" idx="10"/>
          </p:nvPr>
        </p:nvSpPr>
        <p:spPr/>
        <p:txBody>
          <a:bodyPr/>
          <a:p>
            <a:fld id="{FECF10AB-D806-4733-92E8-D9A5523975D8}" type="datetimeFigureOut">
              <a:rPr lang="en-US" smtClean="0"/>
            </a:fld>
            <a:endParaRPr lang="en-US"/>
          </a:p>
        </p:txBody>
      </p:sp>
      <p:sp>
        <p:nvSpPr>
          <p:cNvPr id="1048674" name="Footer Placeholder 5"/>
          <p:cNvSpPr>
            <a:spLocks noGrp="1"/>
          </p:cNvSpPr>
          <p:nvPr>
            <p:ph type="ftr" sz="quarter" idx="11"/>
          </p:nvPr>
        </p:nvSpPr>
        <p:spPr/>
        <p:txBody>
          <a:bodyPr/>
          <a:p>
            <a:endParaRPr lang="en-US"/>
          </a:p>
        </p:txBody>
      </p:sp>
      <p:sp>
        <p:nvSpPr>
          <p:cNvPr id="1048675" name="Slide Number Placeholder 6"/>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1" name=""/>
        <p:cNvGrpSpPr/>
        <p:nvPr/>
      </p:nvGrpSpPr>
      <p:grpSpPr>
        <a:xfrm>
          <a:off x="0" y="0"/>
          <a:ext cx="0" cy="0"/>
          <a:chOff x="0" y="0"/>
          <a:chExt cx="0" cy="0"/>
        </a:xfrm>
      </p:grpSpPr>
      <p:sp>
        <p:nvSpPr>
          <p:cNvPr id="1048654"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55"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656"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57" name="Date Placeholder 4"/>
          <p:cNvSpPr>
            <a:spLocks noGrp="1"/>
          </p:cNvSpPr>
          <p:nvPr>
            <p:ph type="dt" sz="half" idx="10"/>
          </p:nvPr>
        </p:nvSpPr>
        <p:spPr/>
        <p:txBody>
          <a:bodyPr/>
          <a:p>
            <a:fld id="{FECF10AB-D806-4733-92E8-D9A5523975D8}" type="datetimeFigureOut">
              <a:rPr lang="en-US" smtClean="0"/>
            </a:fld>
            <a:endParaRPr lang="en-US"/>
          </a:p>
        </p:txBody>
      </p:sp>
      <p:sp>
        <p:nvSpPr>
          <p:cNvPr id="1048658" name="Footer Placeholder 5"/>
          <p:cNvSpPr>
            <a:spLocks noGrp="1"/>
          </p:cNvSpPr>
          <p:nvPr>
            <p:ph type="ftr" sz="quarter" idx="11"/>
          </p:nvPr>
        </p:nvSpPr>
        <p:spPr/>
        <p:txBody>
          <a:bodyPr/>
          <a:p>
            <a:endParaRPr lang="en-US"/>
          </a:p>
        </p:txBody>
      </p:sp>
      <p:sp>
        <p:nvSpPr>
          <p:cNvPr id="1048659" name="Slide Number Placeholder 6"/>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3" name=""/>
        <p:cNvGrpSpPr/>
        <p:nvPr/>
      </p:nvGrpSpPr>
      <p:grpSpPr>
        <a:xfrm>
          <a:off x="0" y="0"/>
          <a:ext cx="0" cy="0"/>
          <a:chOff x="0" y="0"/>
          <a:chExt cx="0" cy="0"/>
        </a:xfrm>
      </p:grpSpPr>
      <p:sp>
        <p:nvSpPr>
          <p:cNvPr id="1048665" name="Title 1"/>
          <p:cNvSpPr>
            <a:spLocks noGrp="1"/>
          </p:cNvSpPr>
          <p:nvPr>
            <p:ph type="title"/>
          </p:nvPr>
        </p:nvSpPr>
        <p:spPr/>
        <p:txBody>
          <a:bodyPr/>
          <a:p>
            <a:r>
              <a:rPr lang="en-US" smtClean="0"/>
              <a:t>Click to edit Master title style</a:t>
            </a:r>
            <a:endParaRPr lang="en-US"/>
          </a:p>
        </p:txBody>
      </p:sp>
      <p:sp>
        <p:nvSpPr>
          <p:cNvPr id="1048666"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7" name="Date Placeholder 3"/>
          <p:cNvSpPr>
            <a:spLocks noGrp="1"/>
          </p:cNvSpPr>
          <p:nvPr>
            <p:ph type="dt" sz="half" idx="10"/>
          </p:nvPr>
        </p:nvSpPr>
        <p:spPr/>
        <p:txBody>
          <a:bodyPr/>
          <a:p>
            <a:fld id="{FECF10AB-D806-4733-92E8-D9A5523975D8}" type="datetimeFigureOut">
              <a:rPr lang="en-US" smtClean="0"/>
            </a:fld>
            <a:endParaRPr lang="en-US"/>
          </a:p>
        </p:txBody>
      </p:sp>
      <p:sp>
        <p:nvSpPr>
          <p:cNvPr id="1048668" name="Footer Placeholder 4"/>
          <p:cNvSpPr>
            <a:spLocks noGrp="1"/>
          </p:cNvSpPr>
          <p:nvPr>
            <p:ph type="ftr" sz="quarter" idx="11"/>
          </p:nvPr>
        </p:nvSpPr>
        <p:spPr/>
        <p:txBody>
          <a:bodyPr/>
          <a:p>
            <a:endParaRPr lang="en-US"/>
          </a:p>
        </p:txBody>
      </p:sp>
      <p:sp>
        <p:nvSpPr>
          <p:cNvPr id="1048669" name="Slide Number Placeholder 5"/>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9" name=""/>
        <p:cNvGrpSpPr/>
        <p:nvPr/>
      </p:nvGrpSpPr>
      <p:grpSpPr>
        <a:xfrm>
          <a:off x="0" y="0"/>
          <a:ext cx="0" cy="0"/>
          <a:chOff x="0" y="0"/>
          <a:chExt cx="0" cy="0"/>
        </a:xfrm>
      </p:grpSpPr>
      <p:sp>
        <p:nvSpPr>
          <p:cNvPr id="1048646"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8647"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8" name="Date Placeholder 3"/>
          <p:cNvSpPr>
            <a:spLocks noGrp="1"/>
          </p:cNvSpPr>
          <p:nvPr>
            <p:ph type="dt" sz="half" idx="10"/>
          </p:nvPr>
        </p:nvSpPr>
        <p:spPr/>
        <p:txBody>
          <a:bodyPr/>
          <a:p>
            <a:fld id="{FECF10AB-D806-4733-92E8-D9A5523975D8}" type="datetimeFigureOut">
              <a:rPr lang="en-US" smtClean="0"/>
            </a:fld>
            <a:endParaRPr lang="en-US"/>
          </a:p>
        </p:txBody>
      </p:sp>
      <p:sp>
        <p:nvSpPr>
          <p:cNvPr id="1048649" name="Footer Placeholder 4"/>
          <p:cNvSpPr>
            <a:spLocks noGrp="1"/>
          </p:cNvSpPr>
          <p:nvPr>
            <p:ph type="ftr" sz="quarter" idx="11"/>
          </p:nvPr>
        </p:nvSpPr>
        <p:spPr/>
        <p:txBody>
          <a:bodyPr/>
          <a:p>
            <a:endParaRPr lang="en-US"/>
          </a:p>
        </p:txBody>
      </p:sp>
      <p:sp>
        <p:nvSpPr>
          <p:cNvPr id="1048650" name="Slide Number Placeholder 5"/>
          <p:cNvSpPr>
            <a:spLocks noGrp="1"/>
          </p:cNvSpPr>
          <p:nvPr>
            <p:ph type="sldNum" sz="quarter" idx="12"/>
          </p:nvPr>
        </p:nvSpPr>
        <p:spPr/>
        <p:txBody>
          <a:bodyPr/>
          <a:p>
            <a:fld id="{C9200BDA-B4A6-4A8F-8881-A1EACFB834DA}"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0"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FECF10AB-D806-4733-92E8-D9A5523975D8}" type="datetimeFigureOut">
              <a:rPr lang="en-US" smtClean="0"/>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C9200BDA-B4A6-4A8F-8881-A1EACFB834DA}" type="slidenum">
              <a:rPr lang="en-US" smtClean="0"/>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3" name=""/>
        <p:cNvGrpSpPr/>
        <p:nvPr/>
      </p:nvGrpSpPr>
      <p:grpSpPr>
        <a:xfrm>
          <a:off x="0" y="0"/>
          <a:ext cx="0" cy="0"/>
          <a:chOff x="0" y="0"/>
          <a:chExt cx="0" cy="0"/>
        </a:xfrm>
      </p:grpSpPr>
      <p:sp>
        <p:nvSpPr>
          <p:cNvPr id="1048586" name="Title 1"/>
          <p:cNvSpPr>
            <a:spLocks noGrp="1"/>
          </p:cNvSpPr>
          <p:nvPr>
            <p:ph type="ctrTitle"/>
          </p:nvPr>
        </p:nvSpPr>
        <p:spPr>
          <a:xfrm>
            <a:off x="762000" y="2209800"/>
            <a:ext cx="7772400" cy="1470025"/>
          </a:xfrm>
        </p:spPr>
        <p:txBody>
          <a:bodyPr/>
          <a:p>
            <a:r>
              <a:rPr dirty="0" lang="en-US" smtClean="0">
                <a:latin typeface="Times New Roman" pitchFamily="18" charset="0"/>
                <a:cs typeface="Times New Roman" pitchFamily="18" charset="0"/>
              </a:rPr>
              <a:t>INTRODUCTION</a:t>
            </a:r>
            <a:endParaRPr dirty="0" lang="en-US">
              <a:latin typeface="Times New Roman" pitchFamily="18" charset="0"/>
              <a:cs typeface="Times New Roman" pitchFamily="18" charset="0"/>
            </a:endParaRPr>
          </a:p>
        </p:txBody>
      </p:sp>
      <p:sp>
        <p:nvSpPr>
          <p:cNvPr id="1048587" name="Subtitle 2"/>
          <p:cNvSpPr>
            <a:spLocks noGrp="1"/>
          </p:cNvSpPr>
          <p:nvPr>
            <p:ph type="subTitle" idx="1"/>
          </p:nvPr>
        </p:nvSpPr>
        <p:spPr/>
        <p:txBody>
          <a:bodyPr>
            <a:normAutofit/>
          </a:bodyPr>
          <a:p>
            <a:r>
              <a:rPr dirty="0" sz="2800" lang="en-US" smtClean="0">
                <a:latin typeface="Times New Roman" pitchFamily="18" charset="0"/>
                <a:cs typeface="Times New Roman" pitchFamily="18" charset="0"/>
              </a:rPr>
              <a:t>CHALLA COFFEE SHOP</a:t>
            </a:r>
            <a:endParaRPr dirty="0" sz="2800" lang="en-US">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3"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CHALLA COFFEE SHOP</a:t>
            </a:r>
            <a:br>
              <a:rPr dirty="0" lang="en-US" smtClean="0">
                <a:latin typeface="Times New Roman" pitchFamily="18" charset="0"/>
                <a:cs typeface="Times New Roman" pitchFamily="18" charset="0"/>
              </a:rPr>
            </a:br>
            <a:endParaRPr dirty="0" lang="en-US">
              <a:latin typeface="Times New Roman" pitchFamily="18" charset="0"/>
              <a:cs typeface="Times New Roman" pitchFamily="18" charset="0"/>
            </a:endParaRPr>
          </a:p>
        </p:txBody>
      </p:sp>
      <p:sp>
        <p:nvSpPr>
          <p:cNvPr id="1048594" name="Content Placeholder 2"/>
          <p:cNvSpPr>
            <a:spLocks noGrp="1"/>
          </p:cNvSpPr>
          <p:nvPr>
            <p:ph idx="1"/>
          </p:nvPr>
        </p:nvSpPr>
        <p:spPr/>
        <p:txBody>
          <a:bodyPr>
            <a:normAutofit/>
          </a:bodyPr>
          <a:p>
            <a:r>
              <a:rPr dirty="0" sz="2800" lang="en-US" smtClean="0">
                <a:latin typeface="Times New Roman" pitchFamily="18" charset="0"/>
                <a:cs typeface="Times New Roman" pitchFamily="18" charset="0"/>
              </a:rPr>
              <a:t>Executive summary</a:t>
            </a:r>
          </a:p>
          <a:p>
            <a:r>
              <a:rPr dirty="0" sz="2800" lang="en-US" smtClean="0">
                <a:latin typeface="Times New Roman" pitchFamily="18" charset="0"/>
                <a:cs typeface="Times New Roman" pitchFamily="18" charset="0"/>
              </a:rPr>
              <a:t>Target customers</a:t>
            </a:r>
          </a:p>
          <a:p>
            <a:r>
              <a:rPr dirty="0" sz="2800" lang="en-US" smtClean="0">
                <a:latin typeface="Times New Roman" pitchFamily="18" charset="0"/>
                <a:cs typeface="Times New Roman" pitchFamily="18" charset="0"/>
              </a:rPr>
              <a:t>What it entails</a:t>
            </a:r>
            <a:endParaRPr dirty="0" sz="2800" lang="en-US">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8" name="Title 1"/>
          <p:cNvSpPr>
            <a:spLocks noGrp="1"/>
          </p:cNvSpPr>
          <p:nvPr>
            <p:ph type="title"/>
          </p:nvPr>
        </p:nvSpPr>
        <p:spPr/>
        <p:txBody>
          <a:bodyPr/>
          <a:p>
            <a:r>
              <a:rPr dirty="0" lang="en-US" smtClean="0">
                <a:latin typeface="Times New Roman" pitchFamily="18" charset="0"/>
                <a:cs typeface="Times New Roman" pitchFamily="18" charset="0"/>
              </a:rPr>
              <a:t>CHALLA COFFEE SHOP</a:t>
            </a:r>
            <a:endParaRPr dirty="0" lang="en-US"/>
          </a:p>
        </p:txBody>
      </p:sp>
      <p:sp>
        <p:nvSpPr>
          <p:cNvPr id="1048599" name="Content Placeholder 2"/>
          <p:cNvSpPr>
            <a:spLocks noGrp="1"/>
          </p:cNvSpPr>
          <p:nvPr>
            <p:ph idx="1"/>
          </p:nvPr>
        </p:nvSpPr>
        <p:spPr/>
        <p:txBody>
          <a:bodyPr/>
          <a:p>
            <a:r>
              <a:rPr b="1" dirty="0" lang="en-US" smtClean="0">
                <a:latin typeface="Times New Roman" pitchFamily="18" charset="0"/>
                <a:cs typeface="Times New Roman" pitchFamily="18" charset="0"/>
              </a:rPr>
              <a:t>Objectives</a:t>
            </a:r>
            <a:endParaRPr dirty="0" lang="en-US" smtClean="0">
              <a:latin typeface="Times New Roman" pitchFamily="18" charset="0"/>
              <a:cs typeface="Times New Roman" pitchFamily="18" charset="0"/>
            </a:endParaRPr>
          </a:p>
          <a:p>
            <a:pPr indent="-342900" lvl="1" marL="342900">
              <a:buFont typeface="Arial" pitchFamily="34" charset="0"/>
              <a:buChar char="•"/>
            </a:pPr>
            <a:r>
              <a:rPr b="1" dirty="0" sz="2400" lang="en-US" smtClean="0">
                <a:latin typeface="Times New Roman" pitchFamily="18" charset="0"/>
                <a:cs typeface="Times New Roman" pitchFamily="18" charset="0"/>
              </a:rPr>
              <a:t>Factors to consider enhancing success</a:t>
            </a:r>
          </a:p>
          <a:p>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03"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CHALLA COFFEE SHOP</a:t>
            </a:r>
            <a:br>
              <a:rPr dirty="0" lang="en-US" smtClean="0">
                <a:latin typeface="Times New Roman" pitchFamily="18" charset="0"/>
                <a:cs typeface="Times New Roman" pitchFamily="18" charset="0"/>
              </a:rPr>
            </a:br>
            <a:endParaRPr dirty="0" lang="en-US"/>
          </a:p>
        </p:txBody>
      </p:sp>
      <p:sp>
        <p:nvSpPr>
          <p:cNvPr id="1048604" name="Content Placeholder 2"/>
          <p:cNvSpPr>
            <a:spLocks noGrp="1"/>
          </p:cNvSpPr>
          <p:nvPr>
            <p:ph idx="1"/>
          </p:nvPr>
        </p:nvSpPr>
        <p:spPr>
          <a:xfrm>
            <a:off x="533400" y="1447800"/>
            <a:ext cx="8229600" cy="4525963"/>
          </a:xfrm>
        </p:spPr>
        <p:txBody>
          <a:bodyPr/>
          <a:p>
            <a:pPr indent="-342900" lvl="1" marL="342900">
              <a:buFont typeface="Arial" pitchFamily="34" charset="0"/>
              <a:buChar char="•"/>
            </a:pPr>
            <a:r>
              <a:rPr b="1" dirty="0" sz="2400" lang="en-US" smtClean="0">
                <a:latin typeface="Times New Roman" pitchFamily="18" charset="0"/>
                <a:cs typeface="Times New Roman" pitchFamily="18" charset="0"/>
              </a:rPr>
              <a:t>Coffee </a:t>
            </a:r>
            <a:r>
              <a:rPr b="1" dirty="0" sz="2400" lang="en-US">
                <a:latin typeface="Times New Roman" pitchFamily="18" charset="0"/>
                <a:cs typeface="Times New Roman" pitchFamily="18" charset="0"/>
              </a:rPr>
              <a:t>shop mission</a:t>
            </a:r>
            <a:r>
              <a:rPr dirty="0" sz="2400" lang="en-US">
                <a:latin typeface="Times New Roman" pitchFamily="18" charset="0"/>
                <a:cs typeface="Times New Roman" pitchFamily="18" charset="0"/>
              </a:rPr>
              <a:t> </a:t>
            </a:r>
          </a:p>
          <a:p>
            <a:pPr indent="-342900" lvl="1" marL="342900">
              <a:buFont typeface="Arial" pitchFamily="34" charset="0"/>
              <a:buChar char="•"/>
            </a:pPr>
            <a:r>
              <a:rPr b="1" dirty="0" sz="2400" lang="en-US">
                <a:latin typeface="Times New Roman" pitchFamily="18" charset="0"/>
                <a:cs typeface="Times New Roman" pitchFamily="18" charset="0"/>
              </a:rPr>
              <a:t>Company summary</a:t>
            </a:r>
            <a:endParaRPr dirty="0" sz="2400" lang="en-US">
              <a:latin typeface="Times New Roman" pitchFamily="18" charset="0"/>
              <a:cs typeface="Times New Roman" pitchFamily="18" charset="0"/>
            </a:endParaRPr>
          </a:p>
          <a:p>
            <a:pPr indent="-342900" lvl="1" marL="342900">
              <a:buFont typeface="Arial" pitchFamily="34" charset="0"/>
              <a:buChar char="•"/>
            </a:pPr>
            <a:endParaRPr dirty="0" sz="2400" lang="en-US"/>
          </a:p>
          <a:p>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8" name="Title 1"/>
          <p:cNvSpPr>
            <a:spLocks noGrp="1"/>
          </p:cNvSpPr>
          <p:nvPr>
            <p:ph type="title"/>
          </p:nvPr>
        </p:nvSpPr>
        <p:spPr/>
        <p:txBody>
          <a:bodyPr/>
          <a:p>
            <a:r>
              <a:rPr dirty="0" lang="en-US" smtClean="0">
                <a:latin typeface="Times New Roman" pitchFamily="18" charset="0"/>
                <a:cs typeface="Times New Roman" pitchFamily="18" charset="0"/>
              </a:rPr>
              <a:t>CHALLA COFFEE SHOP</a:t>
            </a:r>
            <a:endParaRPr dirty="0" lang="en-US"/>
          </a:p>
        </p:txBody>
      </p:sp>
      <p:sp>
        <p:nvSpPr>
          <p:cNvPr id="1048609" name="Content Placeholder 2"/>
          <p:cNvSpPr>
            <a:spLocks noGrp="1"/>
          </p:cNvSpPr>
          <p:nvPr>
            <p:ph idx="1"/>
          </p:nvPr>
        </p:nvSpPr>
        <p:spPr/>
        <p:txBody>
          <a:bodyPr/>
          <a:p>
            <a:r>
              <a:rPr b="1" dirty="0" lang="en-US" smtClean="0"/>
              <a:t>Company Ownership</a:t>
            </a:r>
          </a:p>
          <a:p>
            <a:r>
              <a:rPr b="1" dirty="0" lang="en-US" smtClean="0"/>
              <a:t>Products</a:t>
            </a:r>
            <a:endParaRPr dirty="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13"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CHALLA COFFEE SHOP</a:t>
            </a:r>
            <a:br>
              <a:rPr dirty="0" lang="en-US" smtClean="0">
                <a:latin typeface="Times New Roman" pitchFamily="18" charset="0"/>
                <a:cs typeface="Times New Roman" pitchFamily="18" charset="0"/>
              </a:rPr>
            </a:br>
            <a:endParaRPr dirty="0" lang="en-US"/>
          </a:p>
        </p:txBody>
      </p:sp>
      <p:sp>
        <p:nvSpPr>
          <p:cNvPr id="1048614" name="Content Placeholder 2"/>
          <p:cNvSpPr>
            <a:spLocks noGrp="1"/>
          </p:cNvSpPr>
          <p:nvPr>
            <p:ph idx="1"/>
          </p:nvPr>
        </p:nvSpPr>
        <p:spPr/>
        <p:txBody>
          <a:bodyPr/>
          <a:p>
            <a:r>
              <a:rPr b="1" dirty="0" lang="en-US" smtClean="0"/>
              <a:t>startup </a:t>
            </a:r>
            <a:r>
              <a:rPr b="1" dirty="0" lang="en-US"/>
              <a:t>summary </a:t>
            </a:r>
            <a:endParaRPr b="1" dirty="0" lang="en-US" smtClean="0"/>
          </a:p>
          <a:p>
            <a:r>
              <a:rPr b="1" dirty="0" lang="en-US" smtClean="0"/>
              <a:t>Required assets</a:t>
            </a:r>
          </a:p>
          <a:p>
            <a:r>
              <a:rPr b="1" dirty="0" lang="en-US"/>
              <a:t>Coffee Shop Facilities and Location</a:t>
            </a:r>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8" name="Title 1"/>
          <p:cNvSpPr>
            <a:spLocks noGrp="1"/>
          </p:cNvSpPr>
          <p:nvPr>
            <p:ph type="title"/>
          </p:nvPr>
        </p:nvSpPr>
        <p:spPr/>
        <p:txBody>
          <a:bodyPr/>
          <a:p>
            <a:r>
              <a:rPr dirty="0" lang="en-US" smtClean="0">
                <a:latin typeface="Times New Roman" pitchFamily="18" charset="0"/>
                <a:cs typeface="Times New Roman" pitchFamily="18" charset="0"/>
              </a:rPr>
              <a:t>CHALLA COFFEE SHOP</a:t>
            </a:r>
            <a:endParaRPr dirty="0" lang="en-US"/>
          </a:p>
        </p:txBody>
      </p:sp>
      <p:sp>
        <p:nvSpPr>
          <p:cNvPr id="1048619" name="Content Placeholder 2"/>
          <p:cNvSpPr>
            <a:spLocks noGrp="1"/>
          </p:cNvSpPr>
          <p:nvPr>
            <p:ph idx="1"/>
          </p:nvPr>
        </p:nvSpPr>
        <p:spPr/>
        <p:txBody>
          <a:bodyPr/>
          <a:p>
            <a:r>
              <a:rPr b="1" dirty="0" lang="en-US" smtClean="0"/>
              <a:t>Analysis of Market Summary </a:t>
            </a:r>
            <a:endParaRPr dirty="0" lang="en-US" smtClean="0"/>
          </a:p>
          <a:p>
            <a:r>
              <a:rPr b="1" dirty="0" lang="en-US" smtClean="0"/>
              <a:t>Market segmentation </a:t>
            </a:r>
            <a:endParaRPr dirty="0" lang="en-US" smtClean="0"/>
          </a:p>
          <a:p>
            <a:endParaRPr dirty="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23"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CHALLA COFFEE SHOP</a:t>
            </a:r>
            <a:br>
              <a:rPr dirty="0" lang="en-US" smtClean="0">
                <a:latin typeface="Times New Roman" pitchFamily="18" charset="0"/>
                <a:cs typeface="Times New Roman" pitchFamily="18" charset="0"/>
              </a:rPr>
            </a:br>
            <a:endParaRPr dirty="0" lang="en-US"/>
          </a:p>
        </p:txBody>
      </p:sp>
      <p:sp>
        <p:nvSpPr>
          <p:cNvPr id="1048624" name="Content Placeholder 2"/>
          <p:cNvSpPr>
            <a:spLocks noGrp="1"/>
          </p:cNvSpPr>
          <p:nvPr>
            <p:ph idx="1"/>
          </p:nvPr>
        </p:nvSpPr>
        <p:spPr/>
        <p:txBody>
          <a:bodyPr/>
          <a:p>
            <a:pPr>
              <a:buNone/>
            </a:pPr>
            <a:endParaRPr dirty="0" lang="en-US"/>
          </a:p>
          <a:p>
            <a:r>
              <a:rPr b="1" dirty="0" lang="en-US" smtClean="0"/>
              <a:t>Competition</a:t>
            </a:r>
            <a:endParaRPr b="1" dirty="0" lang="en-US" smtClean="0"/>
          </a:p>
          <a:p>
            <a:r>
              <a:rPr b="1" dirty="0" lang="en-US" smtClean="0"/>
              <a:t>management</a:t>
            </a:r>
            <a:endParaRPr dirty="0" lang="en-US"/>
          </a:p>
          <a:p>
            <a:r>
              <a:rPr b="1" dirty="0" lang="en-US"/>
              <a:t>Financial plan </a:t>
            </a:r>
            <a:endParaRPr dirty="0" lang="en-US"/>
          </a:p>
          <a:p>
            <a:endParaRPr dirty="0" lang="en-US"/>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Company>Deftones</Company>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INTRODUCTION</dc:title>
  <dc:creator>user</dc:creator>
  <cp:lastModifiedBy>user</cp:lastModifiedBy>
  <dcterms:created xsi:type="dcterms:W3CDTF">2017-11-15T22:00:09Z</dcterms:created>
  <dcterms:modified xsi:type="dcterms:W3CDTF">2017-11-17T17:41:36Z</dcterms:modified>
</cp:coreProperties>
</file>